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297" r:id="rId3"/>
    <p:sldId id="381" r:id="rId4"/>
    <p:sldId id="266" r:id="rId5"/>
    <p:sldId id="264" r:id="rId6"/>
    <p:sldId id="299" r:id="rId7"/>
    <p:sldId id="298" r:id="rId8"/>
    <p:sldId id="265" r:id="rId9"/>
    <p:sldId id="279" r:id="rId10"/>
    <p:sldId id="286" r:id="rId11"/>
    <p:sldId id="372" r:id="rId12"/>
    <p:sldId id="306" r:id="rId13"/>
    <p:sldId id="304" r:id="rId14"/>
    <p:sldId id="373" r:id="rId15"/>
    <p:sldId id="292" r:id="rId16"/>
    <p:sldId id="289" r:id="rId17"/>
    <p:sldId id="376" r:id="rId18"/>
    <p:sldId id="382" r:id="rId19"/>
    <p:sldId id="287" r:id="rId20"/>
    <p:sldId id="380" r:id="rId21"/>
    <p:sldId id="377" r:id="rId22"/>
    <p:sldId id="379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00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A850-DFD8-9B43-BAEF-FDA3C3466FB2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E4433-5D9A-B74C-B67B-1FB0F878A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4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9E19A-A8B7-3844-A7E5-E0E75E494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1FE7EF-129D-314B-BF1B-BDCFC49B0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68865-9CCA-9448-891B-3664B3C3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A523AB-06A9-9B43-ABD8-E277607B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31B3BC-66E6-CB41-82DA-7F8F8F8B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0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55912-8197-7944-BD70-2DD5BC1A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EEA304-93A0-BB42-B6D5-97C777AF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D2D55B-1410-7A49-B288-99E5A203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FEB8A8-70E6-2747-B32C-E0D8ABEB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2D7E9-5B4A-E846-9D39-F7CDC706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2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C059934-DB38-F34C-9075-E94E38C64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E12737-D223-3741-B885-E35076155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48D0B-D412-494D-8510-25C7C74A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91459B-BD40-CF4D-A03C-9594868D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64BE8D-3CF2-5B4B-91F0-405F6EE6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73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F8FDE-3EE0-9A42-90EA-03B99CD2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91C372-1821-5B44-9DDD-83085F814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7CE5B1-036C-6D43-8924-BBBFD0BA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2EB06E-B489-594E-BF04-F0D9F83A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9E9A2-866F-9F4B-8401-512E81B1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CFEDF-BCFC-594F-B678-C5199E5B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5302B2-CBAD-9843-A97D-8C163EC0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9C3AD7-561B-B147-AD19-AF7A31F8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D08DF3-485E-7748-A050-E43F9B7F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A50C97-3B4E-9A46-AE3D-2E675AD5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99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A222B-4E86-2844-9442-74E733A0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DAEA42-93B9-0046-AAAC-17ADE01E6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D6184B-8046-8C47-A1FA-D5B7AAA4D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FFC677-BFD2-1B48-B6A5-A79D9918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FC47BE-3714-454E-B2F1-325103F0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8BD5-7DCC-2C42-A935-03762890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0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265A-777A-D64D-A66D-9BE49BAA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99F11D-1756-9E4F-9DC0-5A3EF003C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DAADCE-7409-6345-BB20-DE7256481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43BD3C-4BEB-204F-B330-414FB8685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0AD4DA-8C8D-BF4F-82B5-C80E8648B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2DEE85-7165-544A-8AB8-A9C35F41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F04AB44-2058-F145-9283-7D651E4C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4AEAE9-713A-1442-95E2-A583F410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05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8B0B8-0398-504F-8A2A-5BFF4444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0749AB-827C-D746-91A2-3314ED1E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C39553-D21A-764B-93A1-9F537551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CB021E-6B0E-9F41-B0C8-BFA75A0C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2585D4-AE82-B743-8131-AD9CC435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D7D16C-BBA2-6F47-9E7F-1594F5AA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F5A211-AD07-3F46-B5CC-5802B6A7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46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899B7-6522-5C47-8B92-4B3A1622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042BEB-4E8A-0D45-8C96-4D7CDE49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C75B0A-54EE-2942-8202-E2DD51F26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A4EDCA-87D7-B246-943D-4B8328F7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F37329-EDB0-8949-8616-D1D4978D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F07753-9D8B-2046-B7D6-0BF864C8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6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86DEA-EE56-D74C-AFAF-7C2FC0B1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9029C6-2EFD-4D48-8BEE-37EFA175D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DF3E38-F19F-8F43-9D79-7D56A8527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A38D28-D400-9D43-BB3A-E3E298A9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275904-19E4-734A-91E8-384D5FF0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86778C-2B68-404C-A6C4-D068AFC1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49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28344D-6D97-FE4B-9B52-EC00E3B6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4DE6F1-A4C1-5B49-904E-DA09CAF7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F5CDC9-7AC7-F148-951A-59B4862DD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D8D3-0369-3249-8E91-6B03DFE829CE}" type="datetimeFigureOut">
              <a:rPr lang="de-DE" smtClean="0"/>
              <a:t>10.09.20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B58EC4-4DA6-544A-8163-F82CD29DE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1930F-6023-AE46-8A2E-0BBAB51CF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1510-FCED-034F-A1DD-B25AF0AD7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1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Einfach leben, gar nicht so leicht</a:t>
            </a:r>
            <a:br>
              <a:rPr lang="de-CH" dirty="0"/>
            </a:br>
            <a:r>
              <a:rPr lang="de-CH" dirty="0"/>
              <a:t>Einfach ist tief und nicht seicht und vielleicht</a:t>
            </a:r>
            <a:br>
              <a:rPr lang="de-CH" dirty="0"/>
            </a:br>
            <a:r>
              <a:rPr lang="de-CH" dirty="0"/>
              <a:t>Ist es am Schwersten, es wieder zu sein</a:t>
            </a:r>
            <a:br>
              <a:rPr lang="de-CH" dirty="0"/>
            </a:br>
            <a:r>
              <a:rPr lang="de-CH" dirty="0"/>
              <a:t>Einfach, einfach sein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Willy Astor: Einfach, einfach sein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3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Inhaltsplatzhalter 4" descr="Farbmodell-frei.png"/>
          <p:cNvPicPr>
            <a:picLocks noChangeAspect="1"/>
          </p:cNvPicPr>
          <p:nvPr/>
        </p:nvPicPr>
        <p:blipFill>
          <a:blip r:embed="rId2"/>
          <a:srcRect l="-42638" r="-42638"/>
          <a:stretch>
            <a:fillRect/>
          </a:stretch>
        </p:blipFill>
        <p:spPr>
          <a:xfrm>
            <a:off x="909636" y="888192"/>
            <a:ext cx="10372726" cy="5597525"/>
          </a:xfrm>
          <a:prstGeom prst="rect">
            <a:avLst/>
          </a:prstGeom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977100" y="4340354"/>
            <a:ext cx="18778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Erde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Melancholiker</a:t>
            </a:r>
            <a:endParaRPr lang="de-DE" sz="1400" b="1" dirty="0">
              <a:solidFill>
                <a:srgbClr val="FFFFFF"/>
              </a:solidFill>
              <a:latin typeface="Arial"/>
              <a:ea typeface="Arial" pitchFamily="-65" charset="0"/>
              <a:cs typeface="Arial"/>
            </a:endParaRPr>
          </a:p>
        </p:txBody>
      </p:sp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6228380" y="4311729"/>
            <a:ext cx="19486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Wasser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Phlegmatiker</a:t>
            </a:r>
            <a:endParaRPr lang="de-DE" sz="1400" b="1" dirty="0">
              <a:solidFill>
                <a:srgbClr val="FFFFFF"/>
              </a:solidFill>
              <a:latin typeface="Arial"/>
              <a:ea typeface="Arial" pitchFamily="-65" charset="0"/>
              <a:cs typeface="Arial"/>
            </a:endParaRPr>
          </a:p>
        </p:txBody>
      </p:sp>
      <p:sp>
        <p:nvSpPr>
          <p:cNvPr id="13" name="Textfeld 7"/>
          <p:cNvSpPr txBox="1">
            <a:spLocks noChangeArrowheads="1"/>
          </p:cNvSpPr>
          <p:nvPr/>
        </p:nvSpPr>
        <p:spPr bwMode="auto">
          <a:xfrm>
            <a:off x="6418883" y="2461149"/>
            <a:ext cx="17962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Luft</a:t>
            </a:r>
          </a:p>
          <a:p>
            <a:pPr algn="ctr"/>
            <a:r>
              <a:rPr lang="de-DE" sz="2000" b="1" dirty="0" err="1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Ssnguiniker</a:t>
            </a:r>
            <a:endParaRPr lang="de-DE" sz="1400" b="1" dirty="0">
              <a:solidFill>
                <a:srgbClr val="FFFFFF"/>
              </a:solidFill>
              <a:latin typeface="Arial"/>
              <a:ea typeface="Arial" pitchFamily="-65" charset="0"/>
              <a:cs typeface="Arial"/>
            </a:endParaRPr>
          </a:p>
        </p:txBody>
      </p:sp>
      <p:sp>
        <p:nvSpPr>
          <p:cNvPr id="15" name="Textfeld 7"/>
          <p:cNvSpPr txBox="1">
            <a:spLocks noChangeArrowheads="1"/>
          </p:cNvSpPr>
          <p:nvPr/>
        </p:nvSpPr>
        <p:spPr bwMode="auto">
          <a:xfrm>
            <a:off x="3879500" y="2461149"/>
            <a:ext cx="1832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Feuer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Choleriker</a:t>
            </a:r>
            <a:endParaRPr lang="de-DE" sz="1400" b="1" dirty="0">
              <a:solidFill>
                <a:srgbClr val="FFFFFF"/>
              </a:solidFill>
              <a:latin typeface="Arial"/>
              <a:ea typeface="Arial" pitchFamily="-65" charset="0"/>
              <a:cs typeface="Arial"/>
            </a:endParaRPr>
          </a:p>
        </p:txBody>
      </p:sp>
      <p:sp>
        <p:nvSpPr>
          <p:cNvPr id="18" name="Textfeld 7"/>
          <p:cNvSpPr txBox="1">
            <a:spLocks noChangeArrowheads="1"/>
          </p:cNvSpPr>
          <p:nvPr/>
        </p:nvSpPr>
        <p:spPr bwMode="auto">
          <a:xfrm>
            <a:off x="5116130" y="3073984"/>
            <a:ext cx="183296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 pitchFamily="-65" charset="0"/>
                <a:cs typeface="Arial"/>
              </a:rPr>
              <a:t>5. Temperament</a:t>
            </a:r>
          </a:p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 pitchFamily="-65" charset="0"/>
                <a:cs typeface="Arial"/>
              </a:rPr>
              <a:t>Äther</a:t>
            </a:r>
          </a:p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 pitchFamily="-65" charset="0"/>
                <a:cs typeface="Arial"/>
              </a:rPr>
              <a:t>Feiner Körperbau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409260" y="3471333"/>
            <a:ext cx="972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2E2560"/>
                </a:solidFill>
              </a:rPr>
              <a:t>trocken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704547" y="1005770"/>
            <a:ext cx="78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2E2560"/>
                </a:solidFill>
              </a:rPr>
              <a:t>warm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660265" y="3471333"/>
            <a:ext cx="847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2E2560"/>
                </a:solidFill>
              </a:rPr>
              <a:t>feucht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12466" y="5969469"/>
            <a:ext cx="566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2E2560"/>
                </a:solidFill>
              </a:rPr>
              <a:t>kalt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682F4FE-A851-6445-A236-C3E309C5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148" y="901700"/>
            <a:ext cx="7772400" cy="956610"/>
          </a:xfrm>
        </p:spPr>
        <p:txBody>
          <a:bodyPr/>
          <a:lstStyle/>
          <a:p>
            <a:r>
              <a:rPr lang="de-DE" dirty="0"/>
              <a:t>Lebensmatrix</a:t>
            </a:r>
          </a:p>
        </p:txBody>
      </p:sp>
    </p:spTree>
    <p:extLst>
      <p:ext uri="{BB962C8B-B14F-4D97-AF65-F5344CB8AC3E}">
        <p14:creationId xmlns:p14="http://schemas.microsoft.com/office/powerpoint/2010/main" val="17038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Farbmodell-frei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638" r="-42638"/>
          <a:stretch>
            <a:fillRect/>
          </a:stretch>
        </p:blipFill>
        <p:spPr>
          <a:xfrm>
            <a:off x="910142" y="891217"/>
            <a:ext cx="10371716" cy="559742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7488" y="724023"/>
            <a:ext cx="7772400" cy="956610"/>
          </a:xfrm>
        </p:spPr>
        <p:txBody>
          <a:bodyPr/>
          <a:lstStyle/>
          <a:p>
            <a:r>
              <a:rPr lang="de-DE" dirty="0"/>
              <a:t>Archetypen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739020" y="4146040"/>
            <a:ext cx="1439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FFFF"/>
                </a:solidFill>
                <a:latin typeface="Arial"/>
                <a:cs typeface="Arial"/>
              </a:rPr>
              <a:t>Weise</a:t>
            </a:r>
          </a:p>
          <a:p>
            <a:pPr algn="ctr"/>
            <a:r>
              <a:rPr lang="de-DE" sz="1400" dirty="0">
                <a:solidFill>
                  <a:srgbClr val="FFFFFF"/>
                </a:solidFill>
                <a:latin typeface="Arial"/>
                <a:cs typeface="Arial"/>
              </a:rPr>
              <a:t>(Mutter)</a:t>
            </a:r>
          </a:p>
          <a:p>
            <a:endParaRPr lang="de-DE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26908" y="5013215"/>
            <a:ext cx="134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FFFF"/>
                </a:solidFill>
                <a:latin typeface="Arial"/>
                <a:cs typeface="Arial"/>
              </a:rPr>
              <a:t>Gelehrter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48723" y="4146040"/>
            <a:ext cx="136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FFFF"/>
                </a:solidFill>
                <a:latin typeface="Arial"/>
                <a:cs typeface="Arial"/>
              </a:rPr>
              <a:t>König</a:t>
            </a:r>
          </a:p>
          <a:p>
            <a:pPr algn="ctr"/>
            <a:r>
              <a:rPr lang="de-DE" sz="1400" dirty="0">
                <a:solidFill>
                  <a:srgbClr val="FFFFFF"/>
                </a:solidFill>
                <a:latin typeface="Arial"/>
                <a:cs typeface="Arial"/>
              </a:rPr>
              <a:t>(Vater)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92402" y="2710982"/>
            <a:ext cx="155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FFFF"/>
                </a:solidFill>
                <a:latin typeface="Arial"/>
                <a:cs typeface="Arial"/>
              </a:rPr>
              <a:t>Krieger</a:t>
            </a:r>
            <a:br>
              <a:rPr lang="de-DE" sz="1400" dirty="0">
                <a:solidFill>
                  <a:srgbClr val="FFFFFF"/>
                </a:solidFill>
                <a:latin typeface="Arial"/>
                <a:cs typeface="Arial"/>
              </a:rPr>
            </a:br>
            <a:endParaRPr lang="de-DE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06750" y="1913467"/>
            <a:ext cx="155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Gauklerin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Arial"/>
                <a:cs typeface="Arial"/>
              </a:rPr>
              <a:t>(Kind)</a:t>
            </a: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6794798" y="2710982"/>
            <a:ext cx="133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FFFF"/>
                </a:solidFill>
                <a:latin typeface="Arial"/>
                <a:cs typeface="Arial"/>
              </a:rPr>
              <a:t>Magd</a:t>
            </a:r>
            <a:endParaRPr lang="de-DE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de-DE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23859" y="3411339"/>
            <a:ext cx="156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Priesterin</a:t>
            </a:r>
          </a:p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Künstler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25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Frei_Kreislini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03" y="855660"/>
            <a:ext cx="5629814" cy="562981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158866" y="2826170"/>
            <a:ext cx="18050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Geist  Überbewusstsein</a:t>
            </a:r>
          </a:p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Höheres Selbst </a:t>
            </a:r>
          </a:p>
          <a:p>
            <a:pPr algn="ctr"/>
            <a:r>
              <a:rPr lang="de-DE" sz="1400" b="1" dirty="0">
                <a:solidFill>
                  <a:srgbClr val="77933C"/>
                </a:solidFill>
                <a:latin typeface="Arial"/>
                <a:cs typeface="Arial"/>
              </a:rPr>
              <a:t>Kausal</a:t>
            </a:r>
          </a:p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Äther / </a:t>
            </a: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Aither</a:t>
            </a:r>
            <a:endParaRPr lang="de-DE" sz="1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Ich-Binheit</a:t>
            </a:r>
            <a:endParaRPr lang="de-DE" sz="1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Kopf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089264" y="1671219"/>
            <a:ext cx="1944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Seele, Bewusstsein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Mittleres Selbst, Herz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4 Elemente</a:t>
            </a:r>
          </a:p>
          <a:p>
            <a:pPr algn="ctr"/>
            <a:endParaRPr lang="de-DE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558568" y="1325184"/>
            <a:ext cx="3005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Körper, Unterbewusstes</a:t>
            </a:r>
            <a:endParaRPr lang="de-DE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790976" y="3467624"/>
            <a:ext cx="156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77933C"/>
                </a:solidFill>
                <a:latin typeface="Arial"/>
                <a:cs typeface="Arial"/>
              </a:rPr>
              <a:t>Mental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831367" y="3467624"/>
            <a:ext cx="156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Emotional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558568" y="5711248"/>
            <a:ext cx="3005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Niederes Selbst, </a:t>
            </a:r>
            <a:r>
              <a:rPr lang="de-DE" sz="1400" b="1" dirty="0" err="1">
                <a:solidFill>
                  <a:schemeClr val="bg1"/>
                </a:solidFill>
                <a:latin typeface="Arial"/>
                <a:cs typeface="Arial"/>
              </a:rPr>
              <a:t>Gaia</a:t>
            </a:r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, Hand</a:t>
            </a:r>
            <a:endParaRPr lang="de-DE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070937" y="3467624"/>
            <a:ext cx="156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77933C"/>
                </a:solidFill>
                <a:latin typeface="Arial"/>
                <a:cs typeface="Arial"/>
              </a:rPr>
              <a:t>physisch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987D2A9-5629-BD46-A52F-8FA319F4F077}"/>
              </a:ext>
            </a:extLst>
          </p:cNvPr>
          <p:cNvSpPr txBox="1">
            <a:spLocks/>
          </p:cNvSpPr>
          <p:nvPr/>
        </p:nvSpPr>
        <p:spPr>
          <a:xfrm>
            <a:off x="729888" y="876423"/>
            <a:ext cx="7772400" cy="956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Drei Ebenen</a:t>
            </a:r>
          </a:p>
        </p:txBody>
      </p:sp>
    </p:spTree>
    <p:extLst>
      <p:ext uri="{BB962C8B-B14F-4D97-AF65-F5344CB8AC3E}">
        <p14:creationId xmlns:p14="http://schemas.microsoft.com/office/powerpoint/2010/main" val="182549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Akkord 4"/>
          <p:cNvSpPr/>
          <p:nvPr/>
        </p:nvSpPr>
        <p:spPr>
          <a:xfrm rot="16200000">
            <a:off x="2245935" y="-436634"/>
            <a:ext cx="3506793" cy="4069345"/>
          </a:xfrm>
          <a:prstGeom prst="chord">
            <a:avLst>
              <a:gd name="adj1" fmla="val 5453445"/>
              <a:gd name="adj2" fmla="val 16200000"/>
            </a:avLst>
          </a:prstGeom>
          <a:solidFill>
            <a:srgbClr val="F4F4F4">
              <a:alpha val="9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kkord 5"/>
          <p:cNvSpPr/>
          <p:nvPr/>
        </p:nvSpPr>
        <p:spPr>
          <a:xfrm rot="5400000">
            <a:off x="2245934" y="4076881"/>
            <a:ext cx="3506793" cy="4069345"/>
          </a:xfrm>
          <a:prstGeom prst="chord">
            <a:avLst>
              <a:gd name="adj1" fmla="val 5453445"/>
              <a:gd name="adj2" fmla="val 16200000"/>
            </a:avLst>
          </a:prstGeom>
          <a:solidFill>
            <a:schemeClr val="tx1">
              <a:lumMod val="95000"/>
              <a:lumOff val="5000"/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Icon_Figur_grau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7311" y="1612650"/>
            <a:ext cx="4354603" cy="4354603"/>
          </a:xfrm>
          <a:prstGeom prst="rect">
            <a:avLst/>
          </a:prstGeom>
        </p:spPr>
      </p:pic>
      <p:sp>
        <p:nvSpPr>
          <p:cNvPr id="9" name="Nach links gekrümmter Pfeil 8"/>
          <p:cNvSpPr/>
          <p:nvPr/>
        </p:nvSpPr>
        <p:spPr>
          <a:xfrm flipH="1">
            <a:off x="2255809" y="2245027"/>
            <a:ext cx="1046766" cy="3078365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Nach links gekrümmter Pfeil 9"/>
          <p:cNvSpPr/>
          <p:nvPr/>
        </p:nvSpPr>
        <p:spPr>
          <a:xfrm flipV="1">
            <a:off x="4730322" y="2145888"/>
            <a:ext cx="1051474" cy="3177503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911538" y="1625691"/>
            <a:ext cx="2366513" cy="448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75" indent="12700" algn="ctr" defTabSz="457200">
              <a:spcBef>
                <a:spcPct val="20000"/>
              </a:spcBef>
              <a:defRPr/>
            </a:pPr>
            <a:r>
              <a:rPr lang="de-DE" b="1" dirty="0" err="1">
                <a:latin typeface="Arial"/>
                <a:cs typeface="Arial"/>
              </a:rPr>
              <a:t>Aither</a:t>
            </a:r>
            <a:r>
              <a:rPr lang="de-DE" b="1" dirty="0">
                <a:latin typeface="Arial"/>
                <a:cs typeface="Arial"/>
              </a:rPr>
              <a:t>, Geist</a:t>
            </a: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sz="1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sz="1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r>
              <a:rPr lang="de-DE" b="1" dirty="0" err="1">
                <a:solidFill>
                  <a:schemeClr val="bg1"/>
                </a:solidFill>
                <a:latin typeface="Arial"/>
                <a:cs typeface="Arial"/>
              </a:rPr>
              <a:t>Gaia</a:t>
            </a:r>
            <a:r>
              <a:rPr lang="de-DE" b="1" dirty="0">
                <a:solidFill>
                  <a:schemeClr val="bg1"/>
                </a:solidFill>
                <a:latin typeface="Arial"/>
                <a:cs typeface="Arial"/>
              </a:rPr>
              <a:t>, Materie</a:t>
            </a:r>
            <a:endParaRPr lang="de-DE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de-DE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Dreieck 13">
            <a:extLst>
              <a:ext uri="{FF2B5EF4-FFF2-40B4-BE49-F238E27FC236}">
                <a16:creationId xmlns:a16="http://schemas.microsoft.com/office/drawing/2014/main" id="{2ECEE42B-20AE-2A41-A92F-6265FA3CC11B}"/>
              </a:ext>
            </a:extLst>
          </p:cNvPr>
          <p:cNvSpPr/>
          <p:nvPr/>
        </p:nvSpPr>
        <p:spPr>
          <a:xfrm rot="10800000">
            <a:off x="6330690" y="1665808"/>
            <a:ext cx="4114800" cy="4137660"/>
          </a:xfrm>
          <a:prstGeom prst="triangle">
            <a:avLst>
              <a:gd name="adj" fmla="val 51111"/>
            </a:avLst>
          </a:prstGeom>
          <a:solidFill>
            <a:srgbClr val="E9897B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815FC562-2FD5-7D47-AEB5-C93DB4649553}"/>
              </a:ext>
            </a:extLst>
          </p:cNvPr>
          <p:cNvSpPr txBox="1">
            <a:spLocks/>
          </p:cNvSpPr>
          <p:nvPr/>
        </p:nvSpPr>
        <p:spPr>
          <a:xfrm>
            <a:off x="7122561" y="1818649"/>
            <a:ext cx="2366513" cy="448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75" indent="12700" algn="ctr" defTabSz="457200">
              <a:spcBef>
                <a:spcPct val="20000"/>
              </a:spcBef>
              <a:defRPr/>
            </a:pPr>
            <a:r>
              <a:rPr lang="de-DE" b="1" dirty="0">
                <a:latin typeface="Arial"/>
                <a:cs typeface="Arial"/>
              </a:rPr>
              <a:t>Energieniveau</a:t>
            </a: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sz="1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sz="1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endParaRPr lang="de-DE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75" indent="12700" algn="ctr" defTabSz="457200">
              <a:spcBef>
                <a:spcPct val="20000"/>
              </a:spcBef>
              <a:defRPr/>
            </a:pPr>
            <a:r>
              <a:rPr lang="de-DE" b="1" dirty="0" err="1">
                <a:solidFill>
                  <a:schemeClr val="bg1"/>
                </a:solidFill>
                <a:latin typeface="Arial"/>
                <a:cs typeface="Arial"/>
              </a:rPr>
              <a:t>Gaia</a:t>
            </a:r>
            <a:r>
              <a:rPr lang="de-DE" b="1" dirty="0">
                <a:solidFill>
                  <a:schemeClr val="bg1"/>
                </a:solidFill>
                <a:latin typeface="Arial"/>
                <a:cs typeface="Arial"/>
              </a:rPr>
              <a:t>, Materie</a:t>
            </a:r>
            <a:endParaRPr lang="de-DE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de-DE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44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5" name="Inhaltsplatzhalter 4" descr="Farbmodell-frei.png"/>
          <p:cNvPicPr>
            <a:picLocks noChangeAspect="1"/>
          </p:cNvPicPr>
          <p:nvPr/>
        </p:nvPicPr>
        <p:blipFill>
          <a:blip r:embed="rId2"/>
          <a:srcRect l="-42638" r="-42638"/>
          <a:stretch>
            <a:fillRect/>
          </a:stretch>
        </p:blipFill>
        <p:spPr>
          <a:xfrm>
            <a:off x="910142" y="1095802"/>
            <a:ext cx="10371716" cy="5597424"/>
          </a:xfrm>
          <a:prstGeom prst="rect">
            <a:avLst/>
          </a:prstGeom>
        </p:spPr>
      </p:pic>
      <p:pic>
        <p:nvPicPr>
          <p:cNvPr id="6" name="Bild 5" descr="sonne.gif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281" y="3074770"/>
            <a:ext cx="1648511" cy="1648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045" y="2429934"/>
            <a:ext cx="846666" cy="856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4074467" y="3235631"/>
            <a:ext cx="103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Mond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Selbst</a:t>
            </a:r>
          </a:p>
          <a:p>
            <a:pPr algn="ctr"/>
            <a:r>
              <a:rPr lang="de-DE" sz="1600" dirty="0" err="1">
                <a:solidFill>
                  <a:schemeClr val="bg1"/>
                </a:solidFill>
                <a:latin typeface="Arial"/>
                <a:cs typeface="Arial"/>
              </a:rPr>
              <a:t>Äusseres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21095" y="4868317"/>
            <a:ext cx="1929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Sonne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Ich</a:t>
            </a:r>
          </a:p>
          <a:p>
            <a:pPr algn="ctr"/>
            <a:r>
              <a:rPr lang="de-DE" sz="1600" dirty="0" err="1">
                <a:solidFill>
                  <a:schemeClr val="bg1"/>
                </a:solidFill>
                <a:latin typeface="Arial"/>
                <a:cs typeface="Arial"/>
              </a:rPr>
              <a:t>Ich-Binheit</a:t>
            </a: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de-DE" sz="1600" dirty="0" err="1">
                <a:solidFill>
                  <a:schemeClr val="bg1"/>
                </a:solidFill>
                <a:latin typeface="Arial"/>
                <a:cs typeface="Arial"/>
              </a:rPr>
              <a:t>Wilber</a:t>
            </a: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5638810" y="1803403"/>
            <a:ext cx="846666" cy="85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4259302" y="4286558"/>
            <a:ext cx="846666" cy="85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7050229" y="4176487"/>
            <a:ext cx="846666" cy="85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7033295" y="2638056"/>
            <a:ext cx="846666" cy="85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85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Alle Dinge sind miteinander verbunden.</a:t>
            </a:r>
          </a:p>
          <a:p>
            <a:pPr marL="0" indent="0">
              <a:buNone/>
            </a:pPr>
            <a:r>
              <a:rPr lang="de-CH" dirty="0"/>
              <a:t>Was die Erde befällt, befällt auch die Söhne der Erde</a:t>
            </a:r>
          </a:p>
          <a:p>
            <a:pPr marL="0" indent="0">
              <a:buNone/>
            </a:pPr>
            <a:r>
              <a:rPr lang="de-DE" dirty="0"/>
              <a:t>Wer die Erde bespuckt, bespeit sich selber.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Meine Worte sind wie die Sterne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7638EB-6017-784E-A91D-D9501ECE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0130" y="3909785"/>
            <a:ext cx="1765300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027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Das Ego als Kontraktion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Adi Da </a:t>
            </a:r>
            <a:r>
              <a:rPr lang="de-DE" dirty="0" err="1"/>
              <a:t>Samaraj</a:t>
            </a:r>
            <a:r>
              <a:rPr lang="de-DE" dirty="0"/>
              <a:t>: Monist (Non-</a:t>
            </a:r>
            <a:r>
              <a:rPr lang="de-DE" dirty="0" err="1"/>
              <a:t>Dualist</a:t>
            </a:r>
            <a:r>
              <a:rPr lang="de-DE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3327AD-7680-7C4F-849A-6F0FA0685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8720" y="3429001"/>
            <a:ext cx="1920766" cy="255461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88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6EC623E-23C1-394C-8825-6484A4F09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6EABC8-8FDE-3641-A6D5-9B76B80B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759C9D-4AA2-B649-B5E6-C09D48E8E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Übung: </a:t>
            </a:r>
            <a:r>
              <a:rPr lang="de-DE" dirty="0" err="1"/>
              <a:t>Flowing</a:t>
            </a:r>
            <a:r>
              <a:rPr lang="de-DE" dirty="0"/>
              <a:t> Presence (</a:t>
            </a:r>
            <a:r>
              <a:rPr lang="de-DE" dirty="0" err="1"/>
              <a:t>Focusing</a:t>
            </a:r>
            <a:r>
              <a:rPr lang="de-DE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9A0B07-0816-6544-91EE-7AE63873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2581300"/>
            <a:ext cx="5204460" cy="34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6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0ACC6F-89D9-C442-9C02-78CE6743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Geschichte der Flusswesen.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A2A8B9-FEF2-0442-91B3-257B8FF7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65EBBB9-E3F5-9B42-A22D-C45B34F94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Richard Bach: Illusionen</a:t>
            </a:r>
          </a:p>
        </p:txBody>
      </p:sp>
    </p:spTree>
    <p:extLst>
      <p:ext uri="{BB962C8B-B14F-4D97-AF65-F5344CB8AC3E}">
        <p14:creationId xmlns:p14="http://schemas.microsoft.com/office/powerpoint/2010/main" val="3466778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959497" y="4453925"/>
            <a:ext cx="18778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Erde</a:t>
            </a:r>
            <a:endParaRPr lang="de-DE" sz="1400" b="1" dirty="0">
              <a:solidFill>
                <a:srgbClr val="FFFFFF"/>
              </a:solidFill>
              <a:latin typeface="Arial"/>
              <a:ea typeface="Arial" pitchFamily="-65" charset="0"/>
              <a:cs typeface="Arial"/>
            </a:endParaRPr>
          </a:p>
        </p:txBody>
      </p:sp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6447078" y="4453925"/>
            <a:ext cx="1948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Wasser</a:t>
            </a:r>
            <a:endParaRPr lang="de-DE" sz="1400" b="1" dirty="0">
              <a:solidFill>
                <a:srgbClr val="FFFFFF"/>
              </a:solidFill>
              <a:latin typeface="Arial"/>
              <a:ea typeface="Arial" pitchFamily="-65" charset="0"/>
              <a:cs typeface="Arial"/>
            </a:endParaRPr>
          </a:p>
        </p:txBody>
      </p:sp>
      <p:sp>
        <p:nvSpPr>
          <p:cNvPr id="13" name="Textfeld 7"/>
          <p:cNvSpPr txBox="1">
            <a:spLocks noChangeArrowheads="1"/>
          </p:cNvSpPr>
          <p:nvPr/>
        </p:nvSpPr>
        <p:spPr bwMode="auto">
          <a:xfrm>
            <a:off x="6418883" y="2461149"/>
            <a:ext cx="1796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Luft</a:t>
            </a:r>
            <a:endParaRPr lang="de-DE" sz="1400" b="1" dirty="0">
              <a:solidFill>
                <a:srgbClr val="FFFFFF"/>
              </a:solidFill>
              <a:latin typeface="Arial"/>
              <a:ea typeface="Arial" pitchFamily="-65" charset="0"/>
              <a:cs typeface="Arial"/>
            </a:endParaRPr>
          </a:p>
        </p:txBody>
      </p:sp>
      <p:sp>
        <p:nvSpPr>
          <p:cNvPr id="15" name="Textfeld 7"/>
          <p:cNvSpPr txBox="1">
            <a:spLocks noChangeArrowheads="1"/>
          </p:cNvSpPr>
          <p:nvPr/>
        </p:nvSpPr>
        <p:spPr bwMode="auto">
          <a:xfrm>
            <a:off x="3879500" y="2461149"/>
            <a:ext cx="1832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/>
                <a:ea typeface="Arial" pitchFamily="-65" charset="0"/>
                <a:cs typeface="Arial"/>
              </a:rPr>
              <a:t>Feuer</a:t>
            </a:r>
            <a:endParaRPr lang="de-DE" sz="1400" b="1" dirty="0">
              <a:solidFill>
                <a:srgbClr val="FFFFFF"/>
              </a:solidFill>
              <a:latin typeface="Arial"/>
              <a:ea typeface="Arial" pitchFamily="-65" charset="0"/>
              <a:cs typeface="Arial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682F4FE-A851-6445-A236-C3E309C5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148" y="901700"/>
            <a:ext cx="7772400" cy="956610"/>
          </a:xfrm>
        </p:spPr>
        <p:txBody>
          <a:bodyPr/>
          <a:lstStyle/>
          <a:p>
            <a:r>
              <a:rPr lang="de-DE" dirty="0"/>
              <a:t>Lebensmatrix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43F560B-02BE-F349-9379-362A82C93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0971"/>
            <a:ext cx="4455160" cy="4455160"/>
          </a:xfrm>
          <a:prstGeom prst="rect">
            <a:avLst/>
          </a:prstGeom>
        </p:spPr>
      </p:pic>
      <p:pic>
        <p:nvPicPr>
          <p:cNvPr id="19" name="Inhaltsplatzhalter 4" descr="Farbmodell-frei.png">
            <a:extLst>
              <a:ext uri="{FF2B5EF4-FFF2-40B4-BE49-F238E27FC236}">
                <a16:creationId xmlns:a16="http://schemas.microsoft.com/office/drawing/2014/main" id="{E3A4E8E5-1077-404A-9E2F-B2B8FD1CF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2638" r="-42638"/>
          <a:stretch>
            <a:fillRect/>
          </a:stretch>
        </p:blipFill>
        <p:spPr>
          <a:xfrm>
            <a:off x="-447426" y="1749329"/>
            <a:ext cx="8643122" cy="46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Spiritualität</a:t>
            </a:r>
          </a:p>
          <a:p>
            <a:r>
              <a:rPr lang="de-DE" dirty="0"/>
              <a:t>Hochsensibilität als 5. Temperament</a:t>
            </a:r>
          </a:p>
          <a:p>
            <a:r>
              <a:rPr lang="de-DE" dirty="0"/>
              <a:t>Integrales Bewusstsein</a:t>
            </a:r>
          </a:p>
          <a:p>
            <a:r>
              <a:rPr lang="de-DE" dirty="0"/>
              <a:t>Hochsensibilität und Spiritualität: Kompetenzen und Herausforderungen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Hochsensibilität als Zugangskompetenz zum integralen Bewusstsein</a:t>
            </a:r>
          </a:p>
        </p:txBody>
      </p:sp>
    </p:spTree>
    <p:extLst>
      <p:ext uri="{BB962C8B-B14F-4D97-AF65-F5344CB8AC3E}">
        <p14:creationId xmlns:p14="http://schemas.microsoft.com/office/powerpoint/2010/main" val="298384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391C4DE-2EFE-E442-AC8F-B11278E9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 der schweigenden Stille wurzelt Gott.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DF174E-8791-574D-933A-A517C1D3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B21405A-186D-2143-BAC6-99FEFF612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Ramana</a:t>
            </a:r>
            <a:r>
              <a:rPr lang="de-DE" dirty="0"/>
              <a:t> </a:t>
            </a:r>
            <a:r>
              <a:rPr lang="de-DE" dirty="0" err="1"/>
              <a:t>Maharishi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EA5782-A798-194C-BF79-9F03082CA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571" y="3280254"/>
            <a:ext cx="1859628" cy="253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0041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7373707-5169-E440-8EEA-0B4A5F617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DC0D32-5F37-7442-A477-220F8070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A116C1-1AF7-BB4A-973C-F4FF9DD0A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Übung Führung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E94DA5-FD6A-864B-9D0A-4C03BD7A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82" y="2419302"/>
            <a:ext cx="3793636" cy="379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72DD24-D0CB-4E40-B66A-B04ADBDA3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Franz von Assisi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F57790-4062-194E-BD00-488EBA3D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BED0CC3-98AD-4644-8050-0388A6F80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Herr, mache mich zu einem Werkzeug Deines Friedens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15C5F2-06B8-D447-A01E-5488AB0B0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7305" y="3223971"/>
            <a:ext cx="1977390" cy="281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69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6479A6-5EEE-D240-8124-0DFC40097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HS sind verletzlicher, haben aber das </a:t>
            </a:r>
            <a:r>
              <a:rPr lang="de-DE" dirty="0" err="1"/>
              <a:t>grössere</a:t>
            </a:r>
            <a:r>
              <a:rPr lang="de-DE" dirty="0"/>
              <a:t> Selbstheilungspotenzial</a:t>
            </a:r>
          </a:p>
          <a:p>
            <a:r>
              <a:rPr lang="de-DE" dirty="0"/>
              <a:t>Schattenarbeit ist gerade für hochsensible Menschen im spirituellen Bereich sehr wichtig</a:t>
            </a:r>
          </a:p>
          <a:p>
            <a:r>
              <a:rPr lang="de-DE" dirty="0"/>
              <a:t>Erhöhte Wahrnehmungsfähigkeit muss mit mehr Achtsamkeit und Bewusstheit kompensiert werden</a:t>
            </a:r>
          </a:p>
          <a:p>
            <a:r>
              <a:rPr lang="de-DE" dirty="0"/>
              <a:t>HS haben in Bezug auf das überreizte Nervensystem einen erhöhten Entspannungsbedarf</a:t>
            </a:r>
          </a:p>
          <a:p>
            <a:r>
              <a:rPr lang="de-DE" dirty="0"/>
              <a:t>Körperbezogene Bewusstseinsarbeit ist gerade für HS hilfreich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71A849A-73AE-BF40-A9CF-AF51EC05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F21264-B16F-3541-AB35-004B0D962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Hypothesen</a:t>
            </a:r>
          </a:p>
        </p:txBody>
      </p:sp>
    </p:spTree>
    <p:extLst>
      <p:ext uri="{BB962C8B-B14F-4D97-AF65-F5344CB8AC3E}">
        <p14:creationId xmlns:p14="http://schemas.microsoft.com/office/powerpoint/2010/main" val="139528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96686" y="954952"/>
            <a:ext cx="7772400" cy="956610"/>
          </a:xfrm>
        </p:spPr>
        <p:txBody>
          <a:bodyPr/>
          <a:lstStyle/>
          <a:p>
            <a:r>
              <a:rPr lang="de-DE" dirty="0"/>
              <a:t>Pierre </a:t>
            </a:r>
            <a:r>
              <a:rPr lang="de-DE" dirty="0" err="1"/>
              <a:t>Teilhard</a:t>
            </a:r>
            <a:r>
              <a:rPr lang="de-DE" dirty="0"/>
              <a:t> de </a:t>
            </a:r>
            <a:r>
              <a:rPr lang="de-DE" dirty="0" err="1"/>
              <a:t>Chardin</a:t>
            </a:r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909EB91D-CEFB-8043-94C2-1F3E8D0A6BB7}"/>
              </a:ext>
            </a:extLst>
          </p:cNvPr>
          <p:cNvSpPr txBox="1">
            <a:spLocks/>
          </p:cNvSpPr>
          <p:nvPr/>
        </p:nvSpPr>
        <p:spPr>
          <a:xfrm>
            <a:off x="696686" y="1926808"/>
            <a:ext cx="7772400" cy="34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2E2560"/>
                </a:solidFill>
              </a:rPr>
              <a:t>Wir sind keine Menschen, die eine spirituelle Erfahrung machen, </a:t>
            </a:r>
          </a:p>
          <a:p>
            <a:pPr marL="0" indent="0">
              <a:buNone/>
            </a:pPr>
            <a:r>
              <a:rPr lang="de-DE" dirty="0">
                <a:solidFill>
                  <a:srgbClr val="2E2560"/>
                </a:solidFill>
              </a:rPr>
              <a:t>sondern wir sind spirituelle Wesen, die erfahren, Mensch zu sein.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2386C62-B64F-3042-A816-26761311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786" y="3646947"/>
            <a:ext cx="1954429" cy="252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40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321D24-F1B9-9C4C-9F03-11079547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889" y="369359"/>
            <a:ext cx="2364325" cy="581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F49574EE-48F4-7744-A28B-F5BC988AF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Übung innere Heilerin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19123A0D-A7FC-CB42-AC3A-67896329D6C8}"/>
              </a:ext>
            </a:extLst>
          </p:cNvPr>
          <p:cNvSpPr txBox="1">
            <a:spLocks/>
          </p:cNvSpPr>
          <p:nvPr/>
        </p:nvSpPr>
        <p:spPr>
          <a:xfrm>
            <a:off x="838200" y="1708861"/>
            <a:ext cx="7772400" cy="34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7D9BCB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2E2560"/>
                </a:solidFill>
              </a:rPr>
              <a:t>Hochsensible Menschen sind verletzlicher, aber </a:t>
            </a:r>
          </a:p>
          <a:p>
            <a:pPr marL="0" indent="0">
              <a:buNone/>
            </a:pPr>
            <a:r>
              <a:rPr lang="de-DE" dirty="0">
                <a:solidFill>
                  <a:srgbClr val="2E2560"/>
                </a:solidFill>
              </a:rPr>
              <a:t>verfügen über mehr Selbstheilungspotenzial </a:t>
            </a:r>
          </a:p>
          <a:p>
            <a:pPr marL="0" indent="0">
              <a:buNone/>
            </a:pPr>
            <a:r>
              <a:rPr lang="de-DE" dirty="0">
                <a:solidFill>
                  <a:srgbClr val="2E2560"/>
                </a:solidFill>
              </a:rPr>
              <a:t>(durch die lebhafte Fantasie). </a:t>
            </a:r>
          </a:p>
        </p:txBody>
      </p:sp>
    </p:spTree>
    <p:extLst>
      <p:ext uri="{BB962C8B-B14F-4D97-AF65-F5344CB8AC3E}">
        <p14:creationId xmlns:p14="http://schemas.microsoft.com/office/powerpoint/2010/main" val="389690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Spiritualität ist die Wissenschaft des Seins.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Gerald </a:t>
            </a:r>
            <a:r>
              <a:rPr lang="de-DE" dirty="0" err="1"/>
              <a:t>Hüther</a:t>
            </a:r>
            <a:r>
              <a:rPr lang="de-DE" dirty="0"/>
              <a:t>: Der Mensch ist ein spirituelles Wesen, das sich selber transzendiert.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Spiritualität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F014D9-4C3C-7245-A5D0-E60C72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81" y="4232135"/>
            <a:ext cx="2590083" cy="193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98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Abraham Maslow: Bedürfnispyramide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D07050-EBD4-964B-AD14-C40DFE73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69" y="2686051"/>
            <a:ext cx="4419891" cy="33216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4473C3-4366-C047-8CAC-8D29030FE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50" y="2663190"/>
            <a:ext cx="3840018" cy="33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Jean </a:t>
            </a:r>
            <a:r>
              <a:rPr lang="de-DE" dirty="0" err="1"/>
              <a:t>Gebser</a:t>
            </a:r>
            <a:endParaRPr lang="de-DE" dirty="0"/>
          </a:p>
          <a:p>
            <a:r>
              <a:rPr lang="de-DE" dirty="0"/>
              <a:t>Clare W. Graves</a:t>
            </a:r>
          </a:p>
          <a:p>
            <a:r>
              <a:rPr lang="de-DE" dirty="0"/>
              <a:t>Ken </a:t>
            </a:r>
            <a:r>
              <a:rPr lang="de-DE" dirty="0" err="1"/>
              <a:t>Wilber</a:t>
            </a:r>
            <a:endParaRPr lang="de-DE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Bewusstseinsentwicklung </a:t>
            </a:r>
            <a:br>
              <a:rPr lang="de-DE" dirty="0"/>
            </a:br>
            <a:r>
              <a:rPr lang="de-DE" dirty="0"/>
              <a:t>Bewusstseins Morphologie</a:t>
            </a:r>
          </a:p>
        </p:txBody>
      </p:sp>
      <p:pic>
        <p:nvPicPr>
          <p:cNvPr id="6" name="Grafik 5" descr="Ein Bild, das Mann, Person, Schlips, Foto enthält.&#10;&#10;Automatisch generierte Beschreibung">
            <a:extLst>
              <a:ext uri="{FF2B5EF4-FFF2-40B4-BE49-F238E27FC236}">
                <a16:creationId xmlns:a16="http://schemas.microsoft.com/office/drawing/2014/main" id="{6D126CC7-FDB5-0344-9E78-5CBE5EA6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42" y="3847137"/>
            <a:ext cx="1472165" cy="220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Ein Bild, das Mann, Person, Anzug, suchend enthält.&#10;&#10;Automatisch generierte Beschreibung">
            <a:extLst>
              <a:ext uri="{FF2B5EF4-FFF2-40B4-BE49-F238E27FC236}">
                <a16:creationId xmlns:a16="http://schemas.microsoft.com/office/drawing/2014/main" id="{0EA3609B-9ED8-E74A-BE4E-5F6B6CF8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06" y="3847138"/>
            <a:ext cx="1839092" cy="221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Ein Bild, das Person, Mann, drinnen, Brille enthält.&#10;&#10;Automatisch generierte Beschreibung">
            <a:extLst>
              <a:ext uri="{FF2B5EF4-FFF2-40B4-BE49-F238E27FC236}">
                <a16:creationId xmlns:a16="http://schemas.microsoft.com/office/drawing/2014/main" id="{23237D89-89D4-614B-89BF-90F0B28C3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299" y="3847138"/>
            <a:ext cx="1777660" cy="220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234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6635-C905-C54C-918E-6FE11014DB4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Spiral Dynamics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A382C4-D08F-384D-895C-CA4CB3C2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00452"/>
            <a:ext cx="7776772" cy="38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9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Macintosh PowerPoint</Application>
  <PresentationFormat>Breitbild</PresentationFormat>
  <Paragraphs>149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</vt:lpstr>
      <vt:lpstr>Willy Astor: Einfach, einfach sein</vt:lpstr>
      <vt:lpstr>Hochsensibilität als Zugangskompetenz zum integralen Bewusstsein</vt:lpstr>
      <vt:lpstr>Hypothesen</vt:lpstr>
      <vt:lpstr>Pierre Teilhard de Chardin</vt:lpstr>
      <vt:lpstr>Übung innere Heilerin</vt:lpstr>
      <vt:lpstr>Spiritualität</vt:lpstr>
      <vt:lpstr>Abraham Maslow: Bedürfnispyramide</vt:lpstr>
      <vt:lpstr>Bewusstseinsentwicklung  Bewusstseins Morphologie</vt:lpstr>
      <vt:lpstr>Spiral Dynamics</vt:lpstr>
      <vt:lpstr>Lebensmatrix</vt:lpstr>
      <vt:lpstr>Archetypen</vt:lpstr>
      <vt:lpstr>PowerPoint-Präsentation</vt:lpstr>
      <vt:lpstr>PowerPoint-Präsentation</vt:lpstr>
      <vt:lpstr>PowerPoint-Präsentation</vt:lpstr>
      <vt:lpstr>Meine Worte sind wie die Sterne</vt:lpstr>
      <vt:lpstr>Adi Da Samaraj: Monist (Non-Dualist)</vt:lpstr>
      <vt:lpstr>Übung: Flowing Presence (Focusing)</vt:lpstr>
      <vt:lpstr>Richard Bach: Illusionen</vt:lpstr>
      <vt:lpstr>Lebensmatrix</vt:lpstr>
      <vt:lpstr>Ramana Maharishi</vt:lpstr>
      <vt:lpstr>Übung Führung</vt:lpstr>
      <vt:lpstr>Herr, mache mich zu einem Werkzeug Deines Friedens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Willy Astor: Einfach, einfach sein</dc:title>
  <dc:creator>Martin Bertsch</dc:creator>
  <cp:lastModifiedBy>Martin Bertsch</cp:lastModifiedBy>
  <cp:revision>1</cp:revision>
  <dcterms:created xsi:type="dcterms:W3CDTF">2020-09-10T13:27:23Z</dcterms:created>
  <dcterms:modified xsi:type="dcterms:W3CDTF">2020-09-10T13:31:36Z</dcterms:modified>
</cp:coreProperties>
</file>